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f3d214f13e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f3d214f13e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f3d214f13e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f3d214f13e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f3d214f13e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f3d214f13e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f3d214f13e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f3d214f13e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f3d214f1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f3d214f1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f3d214f13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f3d214f13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82828"/>
                </a:solidFill>
                <a:highlight>
                  <a:srgbClr val="F7F7F7"/>
                </a:highlight>
              </a:rPr>
              <a:t>When the NPC is applied on “mRNA and miRNA,” the integration allowed identifying 23 new genes and four new miRNAs. For “mRNA and DNAm,” the integration allowed identification of 106 new genes and 150 new CpG sites.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f3d214f13e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f3d214f13e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f3d214f13e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f3d214f13e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680"/>
              <a:t>STATegra: Multi-Omics Data Integration – A Conceptual Scheme With a Bioinformatics Pipeline</a:t>
            </a:r>
            <a:endParaRPr sz="3680"/>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Group 1</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STATegra about?</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A collection of tools and guidelines for step-wise integration of different kinds of OMICS data.</a:t>
            </a:r>
            <a:endParaRPr/>
          </a:p>
          <a:p>
            <a:pPr indent="0" lvl="0" marL="0" rtl="0" algn="l">
              <a:spcBef>
                <a:spcPts val="1200"/>
              </a:spcBef>
              <a:spcAft>
                <a:spcPts val="0"/>
              </a:spcAft>
              <a:buNone/>
            </a:pPr>
            <a:r>
              <a:rPr lang="en"/>
              <a:t>Performs integration using two approaches</a:t>
            </a:r>
            <a:endParaRPr/>
          </a:p>
          <a:p>
            <a:pPr indent="-342900" lvl="0" marL="457200" rtl="0" algn="l">
              <a:spcBef>
                <a:spcPts val="1200"/>
              </a:spcBef>
              <a:spcAft>
                <a:spcPts val="0"/>
              </a:spcAft>
              <a:buSzPts val="1800"/>
              <a:buAutoNum type="arabicPeriod"/>
            </a:pPr>
            <a:r>
              <a:rPr lang="en"/>
              <a:t>Component Analysis: Identifying what are important features in multiomic datasets that explain most of the variability across modalities. (DISCO-SCA,JIVE &amp; O2PLS).  The objective is </a:t>
            </a:r>
            <a:r>
              <a:rPr b="1" lang="en"/>
              <a:t>to check how much the different data-types (e.g., different omics) and their features were “coordinated.”</a:t>
            </a:r>
            <a:endParaRPr b="1"/>
          </a:p>
          <a:p>
            <a:pPr indent="-342900" lvl="0" marL="457200" rtl="0" algn="l">
              <a:spcBef>
                <a:spcPts val="0"/>
              </a:spcBef>
              <a:spcAft>
                <a:spcPts val="0"/>
              </a:spcAft>
              <a:buSzPts val="1800"/>
              <a:buAutoNum type="arabicPeriod"/>
            </a:pPr>
            <a:r>
              <a:rPr lang="en"/>
              <a:t>Non-Parametric Combination (NPC) analysis to leverage on paired designs to increase statistical power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 of Integration Guideline</a:t>
            </a:r>
            <a:endParaRPr/>
          </a:p>
        </p:txBody>
      </p:sp>
      <p:pic>
        <p:nvPicPr>
          <p:cNvPr id="67" name="Google Shape;67;p15"/>
          <p:cNvPicPr preferRelativeResize="0"/>
          <p:nvPr/>
        </p:nvPicPr>
        <p:blipFill>
          <a:blip r:embed="rId3">
            <a:alphaModFix/>
          </a:blip>
          <a:stretch>
            <a:fillRect/>
          </a:stretch>
        </p:blipFill>
        <p:spPr>
          <a:xfrm>
            <a:off x="1752525" y="1097600"/>
            <a:ext cx="5954151" cy="39996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p16"/>
          <p:cNvPicPr preferRelativeResize="0"/>
          <p:nvPr/>
        </p:nvPicPr>
        <p:blipFill>
          <a:blip r:embed="rId3">
            <a:alphaModFix/>
          </a:blip>
          <a:stretch>
            <a:fillRect/>
          </a:stretch>
        </p:blipFill>
        <p:spPr>
          <a:xfrm>
            <a:off x="152400" y="765100"/>
            <a:ext cx="8446525" cy="4225999"/>
          </a:xfrm>
          <a:prstGeom prst="rect">
            <a:avLst/>
          </a:prstGeom>
          <a:noFill/>
          <a:ln>
            <a:noFill/>
          </a:ln>
        </p:spPr>
      </p:pic>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Step1. Assessing Data quality of modalities individually</a:t>
            </a:r>
            <a:endParaRPr/>
          </a:p>
        </p:txBody>
      </p:sp>
      <p:pic>
        <p:nvPicPr>
          <p:cNvPr id="74" name="Google Shape;74;p16"/>
          <p:cNvPicPr preferRelativeResize="0"/>
          <p:nvPr/>
        </p:nvPicPr>
        <p:blipFill>
          <a:blip r:embed="rId4">
            <a:alphaModFix/>
          </a:blip>
          <a:stretch>
            <a:fillRect/>
          </a:stretch>
        </p:blipFill>
        <p:spPr>
          <a:xfrm>
            <a:off x="798225" y="1017725"/>
            <a:ext cx="2675775" cy="2019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Component Analysis</a:t>
            </a:r>
            <a:endParaRPr/>
          </a:p>
        </p:txBody>
      </p:sp>
      <p:sp>
        <p:nvSpPr>
          <p:cNvPr id="80" name="Google Shape;8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Step1. Data preparation: </a:t>
            </a:r>
            <a:endParaRPr b="1"/>
          </a:p>
          <a:p>
            <a:pPr indent="0" lvl="0" marL="0" rtl="0" algn="l">
              <a:spcBef>
                <a:spcPts val="1200"/>
              </a:spcBef>
              <a:spcAft>
                <a:spcPts val="0"/>
              </a:spcAft>
              <a:buNone/>
            </a:pPr>
            <a:r>
              <a:rPr lang="en"/>
              <a:t>i) each feature must be scaled and </a:t>
            </a:r>
            <a:endParaRPr/>
          </a:p>
          <a:p>
            <a:pPr indent="0" lvl="0" marL="0" rtl="0" algn="l">
              <a:spcBef>
                <a:spcPts val="1200"/>
              </a:spcBef>
              <a:spcAft>
                <a:spcPts val="0"/>
              </a:spcAft>
              <a:buNone/>
            </a:pPr>
            <a:r>
              <a:rPr lang="en"/>
              <a:t>ii) </a:t>
            </a:r>
            <a:r>
              <a:rPr lang="en"/>
              <a:t>choose</a:t>
            </a:r>
            <a:r>
              <a:rPr lang="en"/>
              <a:t> </a:t>
            </a:r>
            <a:r>
              <a:rPr lang="en"/>
              <a:t>whether</a:t>
            </a:r>
            <a:r>
              <a:rPr lang="en"/>
              <a:t> to analyze samples that are common to the two data types or all the samples</a:t>
            </a:r>
            <a:endParaRPr/>
          </a:p>
          <a:p>
            <a:pPr indent="0" lvl="0" marL="0" rtl="0" algn="l">
              <a:spcBef>
                <a:spcPts val="1200"/>
              </a:spcBef>
              <a:spcAft>
                <a:spcPts val="0"/>
              </a:spcAft>
              <a:buNone/>
            </a:pPr>
            <a:r>
              <a:rPr b="1" lang="en"/>
              <a:t>Step2. Model selection for component analysis </a:t>
            </a:r>
            <a:r>
              <a:rPr lang="en"/>
              <a:t>i.e. which one out of these methods is better: JIVE, PCA-GCA, and pESCA.</a:t>
            </a:r>
            <a:endParaRPr/>
          </a:p>
          <a:p>
            <a:pPr indent="0" lvl="0" marL="0" rtl="0" algn="l">
              <a:spcBef>
                <a:spcPts val="1200"/>
              </a:spcBef>
              <a:spcAft>
                <a:spcPts val="1200"/>
              </a:spcAft>
              <a:buNone/>
            </a:pPr>
            <a:r>
              <a:rPr b="1" lang="en"/>
              <a:t>Step3.</a:t>
            </a:r>
            <a:r>
              <a:rPr lang="en"/>
              <a:t> Select feature(s) that explain most variability across different data types. These features are known information about samples like, age/sex/cell-subtypes etc.</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8"/>
          <p:cNvPicPr preferRelativeResize="0"/>
          <p:nvPr/>
        </p:nvPicPr>
        <p:blipFill rotWithShape="1">
          <a:blip r:embed="rId3">
            <a:alphaModFix/>
          </a:blip>
          <a:srcRect b="0" l="0" r="46757" t="0"/>
          <a:stretch/>
        </p:blipFill>
        <p:spPr>
          <a:xfrm>
            <a:off x="2425925" y="512500"/>
            <a:ext cx="4032801" cy="4485851"/>
          </a:xfrm>
          <a:prstGeom prst="rect">
            <a:avLst/>
          </a:prstGeom>
          <a:noFill/>
          <a:ln>
            <a:noFill/>
          </a:ln>
        </p:spPr>
      </p:pic>
      <p:sp>
        <p:nvSpPr>
          <p:cNvPr id="86" name="Google Shape;86;p18"/>
          <p:cNvSpPr txBox="1"/>
          <p:nvPr>
            <p:ph type="title"/>
          </p:nvPr>
        </p:nvSpPr>
        <p:spPr>
          <a:xfrm>
            <a:off x="150975" y="59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2. Joint Component Analysis</a:t>
            </a:r>
            <a:endParaRPr/>
          </a:p>
        </p:txBody>
      </p:sp>
      <p:sp>
        <p:nvSpPr>
          <p:cNvPr id="87" name="Google Shape;87;p18"/>
          <p:cNvSpPr txBox="1"/>
          <p:nvPr/>
        </p:nvSpPr>
        <p:spPr>
          <a:xfrm>
            <a:off x="45000" y="4183375"/>
            <a:ext cx="27645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“gene expression subtype” for integrating all three: mRNA-miRNA, mRNA-DNAm)</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lang="en" sz="1100"/>
              <a:t>survival outcome and age for mRNA-miRNA</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3. Nonparametric combination</a:t>
            </a:r>
            <a:endParaRPr/>
          </a:p>
        </p:txBody>
      </p:sp>
      <p:sp>
        <p:nvSpPr>
          <p:cNvPr id="93" name="Google Shape;93;p19"/>
          <p:cNvSpPr txBox="1"/>
          <p:nvPr>
            <p:ph idx="1" type="body"/>
          </p:nvPr>
        </p:nvSpPr>
        <p:spPr>
          <a:xfrm>
            <a:off x="311700" y="1152475"/>
            <a:ext cx="8520600" cy="80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How can we combine p-values from different assays to draw a global </a:t>
            </a:r>
            <a:r>
              <a:rPr lang="en"/>
              <a:t>conclusion</a:t>
            </a:r>
            <a:r>
              <a:rPr lang="en"/>
              <a:t>?</a:t>
            </a:r>
            <a:endParaRPr/>
          </a:p>
        </p:txBody>
      </p:sp>
      <p:pic>
        <p:nvPicPr>
          <p:cNvPr id="94" name="Google Shape;94;p19"/>
          <p:cNvPicPr preferRelativeResize="0"/>
          <p:nvPr/>
        </p:nvPicPr>
        <p:blipFill>
          <a:blip r:embed="rId3">
            <a:alphaModFix/>
          </a:blip>
          <a:stretch>
            <a:fillRect/>
          </a:stretch>
        </p:blipFill>
        <p:spPr>
          <a:xfrm>
            <a:off x="381150" y="1559725"/>
            <a:ext cx="3596550" cy="3521401"/>
          </a:xfrm>
          <a:prstGeom prst="rect">
            <a:avLst/>
          </a:prstGeom>
          <a:noFill/>
          <a:ln>
            <a:noFill/>
          </a:ln>
        </p:spPr>
      </p:pic>
      <p:cxnSp>
        <p:nvCxnSpPr>
          <p:cNvPr id="95" name="Google Shape;95;p19"/>
          <p:cNvCxnSpPr>
            <a:endCxn id="96" idx="1"/>
          </p:cNvCxnSpPr>
          <p:nvPr/>
        </p:nvCxnSpPr>
        <p:spPr>
          <a:xfrm flipH="1" rot="10800000">
            <a:off x="2224175" y="2999925"/>
            <a:ext cx="2161800" cy="141600"/>
          </a:xfrm>
          <a:prstGeom prst="straightConnector1">
            <a:avLst/>
          </a:prstGeom>
          <a:noFill/>
          <a:ln cap="flat" cmpd="sng" w="9525">
            <a:solidFill>
              <a:schemeClr val="dk2"/>
            </a:solidFill>
            <a:prstDash val="solid"/>
            <a:round/>
            <a:headEnd len="med" w="med" type="none"/>
            <a:tailEnd len="med" w="med" type="triangle"/>
          </a:ln>
        </p:spPr>
      </p:cxnSp>
      <p:sp>
        <p:nvSpPr>
          <p:cNvPr id="96" name="Google Shape;96;p19"/>
          <p:cNvSpPr txBox="1"/>
          <p:nvPr/>
        </p:nvSpPr>
        <p:spPr>
          <a:xfrm>
            <a:off x="4385975" y="2815275"/>
            <a:ext cx="3750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2"/>
                </a:solidFill>
              </a:rPr>
              <a:t>miRNAs and RNA that are coordinated</a:t>
            </a:r>
            <a:endParaRPr b="1" sz="1200">
              <a:solidFill>
                <a:schemeClr val="dk2"/>
              </a:solidFill>
            </a:endParaRPr>
          </a:p>
        </p:txBody>
      </p:sp>
      <p:cxnSp>
        <p:nvCxnSpPr>
          <p:cNvPr id="97" name="Google Shape;97;p19"/>
          <p:cNvCxnSpPr>
            <a:endCxn id="98" idx="1"/>
          </p:cNvCxnSpPr>
          <p:nvPr/>
        </p:nvCxnSpPr>
        <p:spPr>
          <a:xfrm>
            <a:off x="2210325" y="3394750"/>
            <a:ext cx="2210400" cy="89100"/>
          </a:xfrm>
          <a:prstGeom prst="straightConnector1">
            <a:avLst/>
          </a:prstGeom>
          <a:noFill/>
          <a:ln cap="flat" cmpd="sng" w="9525">
            <a:solidFill>
              <a:schemeClr val="dk2"/>
            </a:solidFill>
            <a:prstDash val="solid"/>
            <a:round/>
            <a:headEnd len="med" w="med" type="none"/>
            <a:tailEnd len="med" w="med" type="triangle"/>
          </a:ln>
        </p:spPr>
      </p:cxnSp>
      <p:sp>
        <p:nvSpPr>
          <p:cNvPr id="98" name="Google Shape;98;p19"/>
          <p:cNvSpPr txBox="1"/>
          <p:nvPr/>
        </p:nvSpPr>
        <p:spPr>
          <a:xfrm>
            <a:off x="4420725" y="3206800"/>
            <a:ext cx="3750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2"/>
                </a:solidFill>
              </a:rPr>
              <a:t>New pairs of miRNAs and mRNAs not found when analyzed each data type separately.</a:t>
            </a:r>
            <a:endParaRPr b="1" sz="1200">
              <a:solidFill>
                <a:schemeClr val="dk2"/>
              </a:solidFill>
            </a:endParaRPr>
          </a:p>
        </p:txBody>
      </p:sp>
      <p:cxnSp>
        <p:nvCxnSpPr>
          <p:cNvPr id="99" name="Google Shape;99;p19"/>
          <p:cNvCxnSpPr>
            <a:endCxn id="98" idx="1"/>
          </p:cNvCxnSpPr>
          <p:nvPr/>
        </p:nvCxnSpPr>
        <p:spPr>
          <a:xfrm>
            <a:off x="2210325" y="3206650"/>
            <a:ext cx="2210400" cy="2772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4. Exploratory Analysis and Determination of the Framework’s Added Value</a:t>
            </a:r>
            <a:endParaRPr/>
          </a:p>
        </p:txBody>
      </p:sp>
      <p:pic>
        <p:nvPicPr>
          <p:cNvPr id="105" name="Google Shape;105;p20"/>
          <p:cNvPicPr preferRelativeResize="0"/>
          <p:nvPr/>
        </p:nvPicPr>
        <p:blipFill rotWithShape="1">
          <a:blip r:embed="rId3">
            <a:alphaModFix/>
          </a:blip>
          <a:srcRect b="0" l="0" r="50000" t="0"/>
          <a:stretch/>
        </p:blipFill>
        <p:spPr>
          <a:xfrm>
            <a:off x="948788" y="1273600"/>
            <a:ext cx="3354074" cy="3820974"/>
          </a:xfrm>
          <a:prstGeom prst="rect">
            <a:avLst/>
          </a:prstGeom>
          <a:noFill/>
          <a:ln>
            <a:noFill/>
          </a:ln>
        </p:spPr>
      </p:pic>
      <p:sp>
        <p:nvSpPr>
          <p:cNvPr id="106" name="Google Shape;106;p20"/>
          <p:cNvSpPr txBox="1"/>
          <p:nvPr/>
        </p:nvSpPr>
        <p:spPr>
          <a:xfrm>
            <a:off x="4934975" y="2399138"/>
            <a:ext cx="33015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New features identified by integrating two assays </a:t>
            </a:r>
            <a:r>
              <a:rPr lang="en" sz="1800">
                <a:solidFill>
                  <a:schemeClr val="dk2"/>
                </a:solidFill>
              </a:rPr>
              <a:t>together</a:t>
            </a:r>
            <a:r>
              <a:rPr lang="en" sz="1800">
                <a:solidFill>
                  <a:schemeClr val="dk2"/>
                </a:solidFill>
              </a:rPr>
              <a:t> allow for identifying relevant pathways that were not described before.</a:t>
            </a:r>
            <a:endParaRPr sz="18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Conclusions/Remarks</a:t>
            </a:r>
            <a:endParaRPr/>
          </a:p>
        </p:txBody>
      </p:sp>
      <p:sp>
        <p:nvSpPr>
          <p:cNvPr id="112" name="Google Shape;112;p21"/>
          <p:cNvSpPr txBox="1"/>
          <p:nvPr/>
        </p:nvSpPr>
        <p:spPr>
          <a:xfrm>
            <a:off x="361425" y="1313675"/>
            <a:ext cx="8470800" cy="2124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2"/>
              </a:buClr>
              <a:buSzPts val="1800"/>
              <a:buAutoNum type="arabicPeriod"/>
            </a:pPr>
            <a:r>
              <a:rPr lang="en" sz="1800">
                <a:solidFill>
                  <a:schemeClr val="dk2"/>
                </a:solidFill>
              </a:rPr>
              <a:t>Component Analysis</a:t>
            </a:r>
            <a:endParaRPr sz="1800">
              <a:solidFill>
                <a:schemeClr val="dk2"/>
              </a:solidFill>
            </a:endParaRPr>
          </a:p>
          <a:p>
            <a:pPr indent="-342900" lvl="1" marL="914400" rtl="0" algn="l">
              <a:spcBef>
                <a:spcPts val="0"/>
              </a:spcBef>
              <a:spcAft>
                <a:spcPts val="0"/>
              </a:spcAft>
              <a:buClr>
                <a:schemeClr val="dk2"/>
              </a:buClr>
              <a:buSzPts val="1800"/>
              <a:buAutoNum type="alphaLcPeriod"/>
            </a:pPr>
            <a:r>
              <a:rPr lang="en" sz="1800">
                <a:solidFill>
                  <a:schemeClr val="dk2"/>
                </a:solidFill>
              </a:rPr>
              <a:t>quantifies the coordination of the different data-types</a:t>
            </a:r>
            <a:endParaRPr sz="1800">
              <a:solidFill>
                <a:schemeClr val="dk2"/>
              </a:solidFill>
            </a:endParaRPr>
          </a:p>
          <a:p>
            <a:pPr indent="-342900" lvl="1" marL="914400" rtl="0" algn="l">
              <a:spcBef>
                <a:spcPts val="0"/>
              </a:spcBef>
              <a:spcAft>
                <a:spcPts val="0"/>
              </a:spcAft>
              <a:buClr>
                <a:schemeClr val="dk2"/>
              </a:buClr>
              <a:buSzPts val="1800"/>
              <a:buAutoNum type="alphaLcPeriod"/>
            </a:pPr>
            <a:r>
              <a:rPr lang="en" sz="1800">
                <a:solidFill>
                  <a:schemeClr val="dk2"/>
                </a:solidFill>
              </a:rPr>
              <a:t>identification of relevant variables across assays</a:t>
            </a:r>
            <a:endParaRPr sz="1800">
              <a:solidFill>
                <a:schemeClr val="dk2"/>
              </a:solidFill>
            </a:endParaRPr>
          </a:p>
          <a:p>
            <a:pPr indent="-342900" lvl="1" marL="914400" rtl="0" algn="l">
              <a:spcBef>
                <a:spcPts val="0"/>
              </a:spcBef>
              <a:spcAft>
                <a:spcPts val="0"/>
              </a:spcAft>
              <a:buClr>
                <a:schemeClr val="dk2"/>
              </a:buClr>
              <a:buSzPts val="1800"/>
              <a:buAutoNum type="alphaLcPeriod"/>
            </a:pPr>
            <a:r>
              <a:rPr lang="en" sz="1800">
                <a:solidFill>
                  <a:schemeClr val="dk2"/>
                </a:solidFill>
              </a:rPr>
              <a:t>identify where omic-combination can be leveraged</a:t>
            </a:r>
            <a:endParaRPr sz="1800">
              <a:solidFill>
                <a:schemeClr val="dk2"/>
              </a:solidFill>
            </a:endParaRPr>
          </a:p>
          <a:p>
            <a:pPr indent="-342900" lvl="0" marL="457200" rtl="0" algn="l">
              <a:spcBef>
                <a:spcPts val="0"/>
              </a:spcBef>
              <a:spcAft>
                <a:spcPts val="0"/>
              </a:spcAft>
              <a:buClr>
                <a:schemeClr val="dk2"/>
              </a:buClr>
              <a:buSzPts val="1800"/>
              <a:buAutoNum type="arabicPeriod"/>
            </a:pPr>
            <a:r>
              <a:rPr lang="en" sz="1800">
                <a:solidFill>
                  <a:schemeClr val="dk2"/>
                </a:solidFill>
              </a:rPr>
              <a:t>Non-Parametric Combination is used to gain statistical power</a:t>
            </a:r>
            <a:endParaRPr sz="1800">
              <a:solidFill>
                <a:schemeClr val="dk2"/>
              </a:solidFill>
            </a:endParaRPr>
          </a:p>
          <a:p>
            <a:pPr indent="-342900" lvl="0" marL="457200" rtl="0" algn="l">
              <a:spcBef>
                <a:spcPts val="0"/>
              </a:spcBef>
              <a:spcAft>
                <a:spcPts val="0"/>
              </a:spcAft>
              <a:buClr>
                <a:schemeClr val="dk2"/>
              </a:buClr>
              <a:buSzPts val="1800"/>
              <a:buAutoNum type="arabicPeriod"/>
            </a:pPr>
            <a:r>
              <a:rPr lang="en" sz="1800">
                <a:solidFill>
                  <a:schemeClr val="dk2"/>
                </a:solidFill>
              </a:rPr>
              <a:t>Explore</a:t>
            </a:r>
            <a:r>
              <a:rPr lang="en" sz="1800">
                <a:solidFill>
                  <a:schemeClr val="dk2"/>
                </a:solidFill>
              </a:rPr>
              <a:t>s the added value of the biological-insights of the features identified by the integration process.</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